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301" r:id="rId4"/>
    <p:sldId id="300" r:id="rId5"/>
    <p:sldId id="302" r:id="rId6"/>
    <p:sldId id="303" r:id="rId7"/>
    <p:sldId id="259" r:id="rId8"/>
    <p:sldId id="306" r:id="rId9"/>
    <p:sldId id="307" r:id="rId10"/>
    <p:sldId id="308" r:id="rId11"/>
    <p:sldId id="309" r:id="rId12"/>
    <p:sldId id="291" r:id="rId13"/>
    <p:sldId id="295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768"/>
        <p:guide pos="2880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1FFB7-EF14-4858-8CD6-722224D841A6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795D-C7ED-414B-B32E-493F3B94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parameters: q, d and 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795D-C7ED-414B-B32E-493F3B94B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795D-C7ED-414B-B32E-493F3B94B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E.g., for each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200" dirty="0" smtClean="0"/>
                  <a:t> may modify square lattice by replacing each edge by many parallel paths of length 2, to obtain lattice on which proper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200" dirty="0" smtClean="0"/>
                  <a:t>-coloring orders by having a single color on most vertices of original square lattice (Huang et. al., PRE 2013).</a:t>
                </a:r>
                <a:br>
                  <a:rPr lang="en-US" sz="1200" dirty="0" smtClean="0"/>
                </a:br>
                <a:r>
                  <a:rPr lang="en-US" sz="1200" dirty="0"/>
                  <a:t>Qin et. al. </a:t>
                </a:r>
                <a:r>
                  <a:rPr lang="en-US" sz="1200" dirty="0" smtClean="0"/>
                  <a:t>(PRB 2014) find partial long-range order in certain cases.</a:t>
                </a:r>
                <a:br>
                  <a:rPr lang="en-US" sz="1200" dirty="0" smtClean="0"/>
                </a:br>
                <a:r>
                  <a:rPr lang="en-US" sz="1200" dirty="0" smtClean="0"/>
                  <a:t>Our result is </a:t>
                </a:r>
                <a:r>
                  <a:rPr lang="en-US" sz="1200" dirty="0" smtClean="0">
                    <a:solidFill>
                      <a:schemeClr val="tx2"/>
                    </a:solidFill>
                  </a:rPr>
                  <a:t>the first to treat the standard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chemeClr val="tx2"/>
                    </a:solidFill>
                  </a:rPr>
                  <a:t> lattice</a:t>
                </a:r>
                <a:r>
                  <a:rPr lang="en-US" sz="1200" dirty="0" smtClean="0"/>
                  <a:t>.</a:t>
                </a:r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E.g., for each </a:t>
                </a:r>
                <a:r>
                  <a:rPr lang="en-US" sz="1200" b="0" i="0" smtClean="0">
                    <a:latin typeface="Cambria Math"/>
                  </a:rPr>
                  <a:t>𝑞</a:t>
                </a:r>
                <a:r>
                  <a:rPr lang="en-US" sz="1200" dirty="0" smtClean="0"/>
                  <a:t> may modify square lattice by replacing each edge by many parallel paths of length 2, to obtain lattice on which proper </a:t>
                </a:r>
                <a:r>
                  <a:rPr lang="en-US" sz="1200" b="0" i="0" smtClean="0">
                    <a:latin typeface="Cambria Math"/>
                  </a:rPr>
                  <a:t>𝑞</a:t>
                </a:r>
                <a:r>
                  <a:rPr lang="en-US" sz="1200" dirty="0" smtClean="0"/>
                  <a:t>-coloring orders by having a single color on most vertices of original square lattice (Huang et. al., PRE 2013).</a:t>
                </a:r>
                <a:br>
                  <a:rPr lang="en-US" sz="1200" dirty="0" smtClean="0"/>
                </a:br>
                <a:r>
                  <a:rPr lang="en-US" sz="1200" dirty="0"/>
                  <a:t>Qin et. al. </a:t>
                </a:r>
                <a:r>
                  <a:rPr lang="en-US" sz="1200" dirty="0" smtClean="0"/>
                  <a:t>(PRB 2014) find partial long-range order in certain cases.</a:t>
                </a:r>
                <a:br>
                  <a:rPr lang="en-US" sz="1200" dirty="0" smtClean="0"/>
                </a:br>
                <a:r>
                  <a:rPr lang="en-US" sz="1200" dirty="0" smtClean="0"/>
                  <a:t>Our result is </a:t>
                </a:r>
                <a:r>
                  <a:rPr lang="en-US" sz="1200" dirty="0" smtClean="0">
                    <a:solidFill>
                      <a:schemeClr val="tx2"/>
                    </a:solidFill>
                  </a:rPr>
                  <a:t>the first to treat the standard </a:t>
                </a:r>
                <a:r>
                  <a:rPr lang="en-US" sz="1200" b="0" i="0" smtClean="0">
                    <a:solidFill>
                      <a:schemeClr val="tx2"/>
                    </a:solidFill>
                    <a:latin typeface="Cambria Math"/>
                  </a:rPr>
                  <a:t>ℤ^𝑑</a:t>
                </a:r>
                <a:r>
                  <a:rPr lang="en-US" sz="1200" dirty="0" smtClean="0">
                    <a:solidFill>
                      <a:schemeClr val="tx2"/>
                    </a:solidFill>
                  </a:rPr>
                  <a:t> lattice</a:t>
                </a:r>
                <a:r>
                  <a:rPr lang="en-US" sz="1200" dirty="0" smtClean="0"/>
                  <a:t>.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795D-C7ED-414B-B32E-493F3B94B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1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795D-C7ED-414B-B32E-493F3B94B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 in</a:t>
            </a:r>
            <a:r>
              <a:rPr lang="en-US" baseline="0" dirty="0" smtClean="0"/>
              <a:t> 2d-regular graphs. Additional difficulty in applying to domains with boundary.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795D-C7ED-414B-B32E-493F3B94B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246077"/>
            <a:ext cx="8720356" cy="64091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7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02CE-ABFA-46F1-BEB8-5E54B2A148F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EBAD-0DEC-4A42-8EAE-CEF9B3D9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/>
              <a:t>The proper way to color a grid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Ron </a:t>
            </a:r>
            <a:r>
              <a:rPr lang="en-US" dirty="0" err="1" smtClean="0"/>
              <a:t>Peled</a:t>
            </a:r>
            <a:r>
              <a:rPr lang="en-US" dirty="0" smtClean="0"/>
              <a:t>, Tel Aviv University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works with </a:t>
            </a:r>
            <a:br>
              <a:rPr lang="en-US" dirty="0" smtClean="0"/>
            </a:br>
            <a:r>
              <a:rPr lang="en-US" dirty="0" err="1" smtClean="0"/>
              <a:t>Nishant</a:t>
            </a:r>
            <a:r>
              <a:rPr lang="en-US" dirty="0" smtClean="0"/>
              <a:t> </a:t>
            </a:r>
            <a:r>
              <a:rPr lang="en-US" dirty="0" err="1" smtClean="0"/>
              <a:t>Chandgotia</a:t>
            </a:r>
            <a:r>
              <a:rPr lang="en-US" dirty="0" smtClean="0"/>
              <a:t>, Scott Sheffield and Martin </a:t>
            </a:r>
            <a:r>
              <a:rPr lang="en-US" dirty="0" err="1" smtClean="0"/>
              <a:t>Tassy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Ohad</a:t>
            </a:r>
            <a:r>
              <a:rPr lang="en-US" dirty="0" smtClean="0"/>
              <a:t> </a:t>
            </a:r>
            <a:r>
              <a:rPr lang="en-US" dirty="0" err="1" smtClean="0"/>
              <a:t>Feldheim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with </a:t>
            </a:r>
            <a:r>
              <a:rPr lang="en-US" dirty="0" err="1" smtClean="0"/>
              <a:t>Yinon</a:t>
            </a:r>
            <a:r>
              <a:rPr lang="en-US" dirty="0" smtClean="0"/>
              <a:t> </a:t>
            </a:r>
            <a:r>
              <a:rPr lang="en-US" dirty="0" err="1" smtClean="0"/>
              <a:t>Spinka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Plenary talk</a:t>
            </a:r>
            <a:br>
              <a:rPr lang="en-US" dirty="0" smtClean="0"/>
            </a:br>
            <a:r>
              <a:rPr lang="en-US" dirty="0" smtClean="0"/>
              <a:t>Israel Mathematical Union meeting</a:t>
            </a:r>
            <a:br>
              <a:rPr lang="en-US" dirty="0" smtClean="0"/>
            </a:br>
            <a:r>
              <a:rPr lang="en-US" dirty="0" smtClean="0"/>
              <a:t>Hebrew University of Jerusalem</a:t>
            </a:r>
            <a:br>
              <a:rPr lang="en-US" dirty="0" smtClean="0"/>
            </a:br>
            <a:r>
              <a:rPr lang="en-US" dirty="0" smtClean="0"/>
              <a:t>June 13, 2019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Ordering - rigorous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16002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>
                    <a:solidFill>
                      <a:srgbClr val="0070C0"/>
                    </a:solidFill>
                  </a:rPr>
                  <a:t>Broken-</a:t>
                </a:r>
                <a:r>
                  <a:rPr lang="en-US" sz="2200" dirty="0" err="1" smtClean="0">
                    <a:solidFill>
                      <a:srgbClr val="0070C0"/>
                    </a:solidFill>
                  </a:rPr>
                  <a:t>Sublattice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-Symmetry (BSS) Ordering</a:t>
                </a:r>
                <a:r>
                  <a:rPr lang="en-US" sz="2200" dirty="0" smtClean="0"/>
                  <a:t>: Partition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200" dirty="0" smtClean="0"/>
                  <a:t> colors into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dirty="0" smtClean="0"/>
                  <a:t> of sizes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 smtClean="0"/>
                  <a:t>. </a:t>
                </a:r>
                <a:r>
                  <a:rPr lang="en-US" sz="2200" dirty="0"/>
                  <a:t>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</a:rPr>
                  <a:t>-BSS ordering </a:t>
                </a:r>
                <a:r>
                  <a:rPr lang="en-US" sz="2200" dirty="0" smtClean="0"/>
                  <a:t>most even vertices are colored by colors </a:t>
                </a:r>
                <a:r>
                  <a:rPr lang="en-US" sz="2200" dirty="0"/>
                  <a:t>fro</a:t>
                </a:r>
                <a:r>
                  <a:rPr lang="en-US" sz="2200" dirty="0" smtClean="0"/>
                  <a:t>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/>
                  <a:t> and most odd vertices are colored by colors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dirty="0" smtClean="0"/>
                  <a:t> (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a chessboard pattern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</a:rPr>
                  <a:t> colors</a:t>
                </a:r>
                <a:r>
                  <a:rPr lang="en-US" sz="2200" dirty="0" smtClean="0"/>
                  <a:t>).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1600200"/>
              </a:xfrm>
              <a:blipFill rotWithShape="1">
                <a:blip r:embed="rId2"/>
                <a:stretch>
                  <a:fillRect l="-815" t="-2281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2895600"/>
                <a:ext cx="6477000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sz="2200" dirty="0" smtClean="0"/>
                  <a:t> (P.-</a:t>
                </a:r>
                <a:r>
                  <a:rPr lang="en-US" sz="2200" dirty="0" err="1" smtClean="0"/>
                  <a:t>Spinka</a:t>
                </a:r>
                <a:r>
                  <a:rPr lang="en-US" sz="2200" dirty="0" smtClean="0"/>
                  <a:t> 18): Suppose </a:t>
                </a:r>
                <a:r>
                  <a:rPr lang="en-US" sz="2200" i="1" dirty="0" smtClean="0">
                    <a:latin typeface="Cambria Math"/>
                  </a:rPr>
                  <a:t/>
                </a:r>
                <a:br>
                  <a:rPr lang="en-US" sz="22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𝑑</m:t>
                    </m:r>
                    <m:r>
                      <a:rPr lang="en-US" sz="2200" i="1" smtClean="0">
                        <a:latin typeface="Cambria Math"/>
                      </a:rPr>
                      <m:t>≥</m:t>
                    </m:r>
                    <m:r>
                      <a:rPr lang="en-US" sz="220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</a:rPr>
                          <m:t>10</m:t>
                        </m:r>
                      </m:sup>
                    </m:sSup>
                    <m:func>
                      <m:func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200" i="1" smtClean="0">
                            <a:latin typeface="Cambria Math"/>
                          </a:rPr>
                          <m:t>𝑞</m:t>
                        </m:r>
                      </m:e>
                    </m:func>
                    <m:r>
                      <a:rPr lang="en-US" sz="220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i="1" dirty="0" smtClean="0">
                    <a:latin typeface="Cambria Math"/>
                  </a:rPr>
                  <a:t/>
                </a:r>
                <a:br>
                  <a:rPr lang="en-US" sz="2200" i="1" dirty="0" smtClean="0">
                    <a:latin typeface="Cambria Math"/>
                  </a:rPr>
                </a:br>
                <a:r>
                  <a:rPr lang="en-US" sz="2200" dirty="0" smtClean="0">
                    <a:solidFill>
                      <a:srgbClr val="0070C0"/>
                    </a:solidFill>
                  </a:rPr>
                  <a:t>Fix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20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 smtClean="0"/>
                  <a:t>a partition of the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200" dirty="0" smtClean="0"/>
                  <a:t> colors into sets of sizes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. </a:t>
                </a:r>
                <a:r>
                  <a:rPr lang="en-US" sz="2200" dirty="0" smtClean="0"/>
                  <a:t>Sample a coloring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/>
                  <a:t> of the cube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 smtClean="0"/>
                  <a:t>, uniformly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subject to even/odd boundary vertices colored from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/B</a:t>
                </a:r>
                <a:r>
                  <a:rPr lang="en-US" sz="2200" dirty="0"/>
                  <a:t>. </a:t>
                </a:r>
                <a:r>
                  <a:rPr lang="en-US" sz="2200" dirty="0" smtClean="0"/>
                  <a:t>Then, for even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𝑣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 smtClean="0"/>
                  <a:t>	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𝑃𝑟𝑜𝑏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200" i="1" smtClean="0">
                            <a:latin typeface="Cambria Math"/>
                          </a:rPr>
                          <m:t>∉</m:t>
                        </m:r>
                        <m:r>
                          <a:rPr lang="en-US" sz="220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20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smtClean="0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200" i="1" smtClean="0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and similarly for odd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𝑣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/>
                  <a:t> replaced by B.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emergent order is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entropically</a:t>
                </a:r>
                <a:r>
                  <a:rPr lang="en-US" sz="2000" dirty="0">
                    <a:solidFill>
                      <a:srgbClr val="0070C0"/>
                    </a:solidFill>
                  </a:rPr>
                  <a:t> driven</a:t>
                </a:r>
                <a:r>
                  <a:rPr lang="en-US" sz="2000" dirty="0"/>
                  <a:t>.</a:t>
                </a:r>
              </a:p>
              <a:p>
                <a:endParaRPr lang="en-US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6477000" cy="5105400"/>
              </a:xfrm>
              <a:prstGeom prst="rect">
                <a:avLst/>
              </a:prstGeom>
              <a:blipFill>
                <a:blip r:embed="rId3"/>
                <a:stretch>
                  <a:fillRect l="-1035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53200" y="3048000"/>
            <a:ext cx="2287183" cy="3040797"/>
            <a:chOff x="6553200" y="3048000"/>
            <a:chExt cx="2287183" cy="304079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98" t="7126" r="2553" b="66591"/>
            <a:stretch/>
          </p:blipFill>
          <p:spPr bwMode="auto">
            <a:xfrm>
              <a:off x="6604177" y="3048000"/>
              <a:ext cx="2236206" cy="220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53200" y="5257800"/>
                  <a:ext cx="210493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1600" b="0" i="1" smtClean="0">
                          <a:latin typeface="Cambria Math"/>
                        </a:rPr>
                        <m:t>{</m:t>
                      </m:r>
                      <m:r>
                        <a:rPr lang="en-US" sz="1600" b="0" i="1" smtClean="0">
                          <a:latin typeface="Cambria Math"/>
                        </a:rPr>
                        <m:t>1,2</m:t>
                      </m:r>
                      <m:r>
                        <m:rPr>
                          <m:lit/>
                        </m:rP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a14:m>
                  <a:r>
                    <a:rPr lang="en-US" sz="1600" i="1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1600" b="0" i="1" dirty="0" smtClean="0">
                          <a:latin typeface="Cambria Math"/>
                        </a:rPr>
                        <m:t>{</m:t>
                      </m:r>
                      <m:r>
                        <a:rPr lang="en-US" sz="1600" b="0" i="1" dirty="0" smtClean="0">
                          <a:latin typeface="Cambria Math"/>
                        </a:rPr>
                        <m:t>3,4,5</m:t>
                      </m:r>
                      <m:r>
                        <m:rPr>
                          <m:lit/>
                        </m:rPr>
                        <a:rPr lang="en-US" sz="1600" b="0" i="1" dirty="0" smtClean="0">
                          <a:latin typeface="Cambria Math"/>
                        </a:rPr>
                        <m:t>}</m:t>
                      </m:r>
                    </m:oMath>
                  </a14:m>
                  <a:endParaRPr lang="en-US" sz="1600" i="1" dirty="0" smtClean="0"/>
                </a:p>
                <a:p>
                  <a:r>
                    <a:rPr lang="en-US" sz="1600" i="1" dirty="0"/>
                    <a:t>w</a:t>
                  </a:r>
                  <a:r>
                    <a:rPr lang="en-US" sz="1600" i="1" dirty="0" smtClean="0"/>
                    <a:t>ith small droplet of</a:t>
                  </a:r>
                  <a:br>
                    <a:rPr lang="en-US" sz="1600" i="1" dirty="0" smtClean="0"/>
                  </a:br>
                  <a:r>
                    <a:rPr lang="en-US" sz="1600" i="1" dirty="0" smtClean="0"/>
                    <a:t>a different order.</a:t>
                  </a:r>
                  <a:endParaRPr lang="en-US" sz="1600" i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5257800"/>
                  <a:ext cx="2104935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49" t="-2206" b="-8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87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600" dirty="0" smtClean="0"/>
                  <a:t>Case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𝑞</m:t>
                    </m:r>
                    <m:r>
                      <a:rPr lang="en-US" sz="26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colors (</a:t>
                </a:r>
                <a:r>
                  <a:rPr lang="en-US" sz="2600" dirty="0" err="1">
                    <a:solidFill>
                      <a:srgbClr val="0070C0"/>
                    </a:solidFill>
                  </a:rPr>
                  <a:t>Kotecký</a:t>
                </a:r>
                <a:r>
                  <a:rPr lang="en-US" sz="2600" dirty="0">
                    <a:solidFill>
                      <a:srgbClr val="0070C0"/>
                    </a:solidFill>
                  </a:rPr>
                  <a:t> conjecture</a:t>
                </a:r>
                <a:r>
                  <a:rPr lang="en-US" sz="26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resolved earlier, using its height function (</a:t>
                </a:r>
                <a:r>
                  <a:rPr lang="en-US" sz="2600" dirty="0"/>
                  <a:t>P. 10, Galvin-Kahn-Randall-Sorkin </a:t>
                </a:r>
                <a:r>
                  <a:rPr lang="en-US" sz="2600" dirty="0" smtClean="0"/>
                  <a:t>12, </a:t>
                </a:r>
                <a:r>
                  <a:rPr lang="en-US" sz="2600" dirty="0" err="1"/>
                  <a:t>Feldheim</a:t>
                </a:r>
                <a:r>
                  <a:rPr lang="en-US" sz="2600" dirty="0"/>
                  <a:t>-P. </a:t>
                </a:r>
                <a:r>
                  <a:rPr lang="en-US" sz="2600" dirty="0" smtClean="0"/>
                  <a:t>13, </a:t>
                </a:r>
                <a:r>
                  <a:rPr lang="en-US" sz="2600" dirty="0" err="1" smtClean="0"/>
                  <a:t>Feldheim-Spinka</a:t>
                </a:r>
                <a:r>
                  <a:rPr lang="en-US" sz="2600" dirty="0" smtClean="0"/>
                  <a:t> 15).</a:t>
                </a:r>
                <a:endParaRPr lang="en-US" sz="2600" dirty="0"/>
              </a:p>
              <a:p>
                <a:pPr>
                  <a:spcBef>
                    <a:spcPts val="1200"/>
                  </a:spcBef>
                </a:pPr>
                <a:r>
                  <a:rPr lang="en-US" sz="2600" dirty="0" smtClean="0"/>
                  <a:t>Additional results can be stated with the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Gibbs states formalism</a:t>
                </a:r>
                <a:r>
                  <a:rPr lang="en-US" sz="2600" dirty="0" smtClean="0"/>
                  <a:t>: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There </a:t>
                </a:r>
                <a:r>
                  <a:rPr lang="en-US" sz="2600" dirty="0">
                    <a:solidFill>
                      <a:srgbClr val="0070C0"/>
                    </a:solidFill>
                  </a:rPr>
                  <a:t>exists a periodic Gibbs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measure </a:t>
                </a:r>
                <a:r>
                  <a:rPr lang="en-US" sz="2600" dirty="0"/>
                  <a:t>f</a:t>
                </a:r>
                <a:r>
                  <a:rPr lang="en-US" sz="2600" dirty="0" smtClean="0"/>
                  <a:t>or every partition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of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600" dirty="0" smtClean="0"/>
                  <a:t> colors into </a:t>
                </a:r>
                <a:r>
                  <a:rPr lang="en-US" sz="2600" dirty="0"/>
                  <a:t>subsets of sizes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 smtClean="0"/>
                  <a:t>. Moreover</a:t>
                </a:r>
                <a:r>
                  <a:rPr lang="en-US" sz="2600" dirty="0"/>
                  <a:t>, </a:t>
                </a:r>
                <a:r>
                  <a:rPr lang="en-US" sz="2600" dirty="0">
                    <a:solidFill>
                      <a:srgbClr val="0070C0"/>
                    </a:solidFill>
                  </a:rPr>
                  <a:t>every maximal-entropy periodic Gibbs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measure </a:t>
                </a:r>
                <a:r>
                  <a:rPr lang="en-US" sz="2600" dirty="0"/>
                  <a:t>is a mixture of </a:t>
                </a:r>
                <a:r>
                  <a:rPr lang="en-US" sz="2600" dirty="0" smtClean="0"/>
                  <a:t>these measures. </a:t>
                </a:r>
                <a:endParaRPr lang="en-US" sz="2600" dirty="0"/>
              </a:p>
              <a:p>
                <a:pPr>
                  <a:spcBef>
                    <a:spcPts val="1200"/>
                  </a:spcBef>
                </a:pPr>
                <a:r>
                  <a:rPr lang="en-US" sz="2600" dirty="0"/>
                  <a:t>Number of </a:t>
                </a:r>
                <a:r>
                  <a:rPr lang="en-US" sz="2600" dirty="0" smtClean="0"/>
                  <a:t>BSS measures </a:t>
                </a:r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300" i="1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/2</m:t>
                              </m:r>
                            </m:e>
                          </m:mr>
                        </m:m>
                      </m:e>
                    </m:d>
                    <m:r>
                      <a:rPr lang="en-US" sz="23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600" dirty="0"/>
                  <a:t> even and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300" i="1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⌊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/2⌋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300" dirty="0"/>
                  <a:t> </a:t>
                </a:r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odd (breaking of </a:t>
                </a:r>
                <a:r>
                  <a:rPr lang="en-US" sz="2600" dirty="0"/>
                  <a:t>color </a:t>
                </a:r>
                <a:r>
                  <a:rPr lang="en-US" sz="2600" dirty="0" smtClean="0"/>
                  <a:t>and </a:t>
                </a:r>
                <a:r>
                  <a:rPr lang="en-US" sz="2600" dirty="0"/>
                  <a:t>lattice </a:t>
                </a:r>
                <a:r>
                  <a:rPr lang="en-US" sz="2600" dirty="0" smtClean="0"/>
                  <a:t>symmetries).</a:t>
                </a:r>
                <a:endParaRPr lang="en-US" sz="2600" dirty="0"/>
              </a:p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en-US" sz="2600" dirty="0">
                    <a:solidFill>
                      <a:srgbClr val="0070C0"/>
                    </a:solidFill>
                  </a:rPr>
                  <a:t>Result holds also in two dimensions for a modified lattice</a:t>
                </a:r>
                <a:r>
                  <a:rPr lang="en-US" sz="2600" dirty="0" smtClean="0"/>
                  <a:t>:</a:t>
                </a:r>
                <a:r>
                  <a:rPr lang="en-US" sz="2600" i="1" dirty="0" smtClean="0">
                    <a:latin typeface="Cambria Math"/>
                  </a:rPr>
                  <a:t/>
                </a:r>
                <a:br>
                  <a:rPr lang="en-US" sz="26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/>
                                  </a:rPr>
                                  <m:t>ℤ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ℤ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ℤ</m:t>
                    </m:r>
                    <m:r>
                      <a:rPr lang="en-US" sz="26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60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dirty="0"/>
                  <a:t>Extends to </a:t>
                </a:r>
                <a:r>
                  <a:rPr lang="en-US" sz="2600" dirty="0">
                    <a:solidFill>
                      <a:srgbClr val="0070C0"/>
                    </a:solidFill>
                  </a:rPr>
                  <a:t>low-temperature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antiferromagnetic Potts </a:t>
                </a:r>
                <a:r>
                  <a:rPr lang="en-US" sz="2600" dirty="0"/>
                  <a:t>model (and </a:t>
                </a:r>
                <a:r>
                  <a:rPr lang="en-US" sz="2600" dirty="0" smtClean="0"/>
                  <a:t>many other models…).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dirty="0" smtClean="0"/>
                  <a:t>Emergent ordering is </a:t>
                </a:r>
                <a:r>
                  <a:rPr lang="en-US" sz="2600" dirty="0">
                    <a:solidFill>
                      <a:srgbClr val="0070C0"/>
                    </a:solidFill>
                  </a:rPr>
                  <a:t>lattice-dependent</a:t>
                </a:r>
                <a:r>
                  <a:rPr lang="en-US" sz="26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  <a:blipFill rotWithShape="1">
                <a:blip r:embed="rId3"/>
                <a:stretch>
                  <a:fillRect l="-815" t="-1909" r="-296" b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of proof for proper colorings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Wish to implement a </a:t>
            </a:r>
            <a:r>
              <a:rPr lang="en-US" sz="4000" dirty="0" err="1" smtClean="0">
                <a:solidFill>
                  <a:srgbClr val="FF0000"/>
                </a:solidFill>
              </a:rPr>
              <a:t>Peierls</a:t>
            </a:r>
            <a:r>
              <a:rPr lang="en-US" sz="4000" dirty="0" smtClean="0">
                <a:solidFill>
                  <a:srgbClr val="FF0000"/>
                </a:solidFill>
              </a:rPr>
              <a:t>-type argument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1) Find </a:t>
            </a:r>
            <a:r>
              <a:rPr lang="en-US" sz="4000" dirty="0">
                <a:solidFill>
                  <a:srgbClr val="0070C0"/>
                </a:solidFill>
              </a:rPr>
              <a:t>ordered/disordered regions and domain walls </a:t>
            </a:r>
            <a:r>
              <a:rPr lang="en-US" sz="4000" dirty="0" smtClean="0"/>
              <a:t>in coloring.</a:t>
            </a:r>
            <a:br>
              <a:rPr lang="en-US" sz="4000" dirty="0" smtClean="0"/>
            </a:br>
            <a:r>
              <a:rPr lang="en-US" sz="4000" dirty="0" smtClean="0"/>
              <a:t>2) Show that the probability of any given set of </a:t>
            </a:r>
            <a:r>
              <a:rPr lang="en-US" sz="4000" dirty="0">
                <a:solidFill>
                  <a:srgbClr val="0070C0"/>
                </a:solidFill>
              </a:rPr>
              <a:t>contours</a:t>
            </a:r>
            <a:r>
              <a:rPr lang="en-US" sz="4000" dirty="0" smtClean="0"/>
              <a:t> being the domain walls is </a:t>
            </a:r>
            <a:r>
              <a:rPr lang="en-US" sz="4000" dirty="0">
                <a:solidFill>
                  <a:srgbClr val="0070C0"/>
                </a:solidFill>
              </a:rPr>
              <a:t>exponentially </a:t>
            </a:r>
            <a:r>
              <a:rPr lang="en-US" sz="4000" dirty="0" smtClean="0">
                <a:solidFill>
                  <a:srgbClr val="0070C0"/>
                </a:solidFill>
              </a:rPr>
              <a:t>small </a:t>
            </a:r>
            <a:r>
              <a:rPr lang="en-US" sz="4000" dirty="0">
                <a:solidFill>
                  <a:srgbClr val="0070C0"/>
                </a:solidFill>
              </a:rPr>
              <a:t>in their total length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3) Sum over contours to conclude that no long contours arise.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4000" dirty="0">
                <a:solidFill>
                  <a:srgbClr val="FF0000"/>
                </a:solidFill>
              </a:rPr>
              <a:t>Problems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1) How to define ordered regions?</a:t>
            </a:r>
            <a:br>
              <a:rPr lang="en-US" sz="4000" dirty="0" smtClean="0"/>
            </a:br>
            <a:r>
              <a:rPr lang="en-US" sz="4000" dirty="0" smtClean="0"/>
              <a:t>2) How to bound probability of a given set of contours?</a:t>
            </a:r>
            <a:br>
              <a:rPr lang="en-US" sz="4000" dirty="0" smtClean="0"/>
            </a:br>
            <a:r>
              <a:rPr lang="en-US" sz="4000" dirty="0" smtClean="0"/>
              <a:t>2) Too many contours to sum over.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4000" dirty="0">
                <a:solidFill>
                  <a:srgbClr val="FF0000"/>
                </a:solidFill>
              </a:rPr>
              <a:t>Solutions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1) Classify vertices to ordered regions by the colors of their </a:t>
            </a:r>
            <a:r>
              <a:rPr lang="en-US" sz="4000" dirty="0">
                <a:solidFill>
                  <a:srgbClr val="0070C0"/>
                </a:solidFill>
              </a:rPr>
              <a:t>neighbors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2) Use </a:t>
            </a:r>
            <a:r>
              <a:rPr lang="en-US" sz="4000" dirty="0">
                <a:solidFill>
                  <a:srgbClr val="0070C0"/>
                </a:solidFill>
              </a:rPr>
              <a:t>entropy inequality </a:t>
            </a:r>
            <a:r>
              <a:rPr lang="en-US" sz="4000" dirty="0" smtClean="0"/>
              <a:t>(Shearer’s inequality) to quantify the amount by which the BSS ordering is locally optimal.</a:t>
            </a:r>
            <a:br>
              <a:rPr lang="en-US" sz="4000" dirty="0" smtClean="0"/>
            </a:br>
            <a:r>
              <a:rPr lang="en-US" sz="4000" dirty="0" smtClean="0"/>
              <a:t>Use to bound probability of given contour picture.</a:t>
            </a:r>
            <a:br>
              <a:rPr lang="en-US" sz="4000" dirty="0" smtClean="0"/>
            </a:br>
            <a:r>
              <a:rPr lang="en-US" sz="4000" dirty="0" smtClean="0"/>
              <a:t>3) Prove that relevant class of contours allows for </a:t>
            </a:r>
            <a:r>
              <a:rPr lang="en-US" sz="4000" dirty="0">
                <a:solidFill>
                  <a:srgbClr val="0070C0"/>
                </a:solidFill>
              </a:rPr>
              <a:t>coarse graining</a:t>
            </a:r>
            <a:r>
              <a:rPr lang="en-US" sz="4000" dirty="0" smtClean="0"/>
              <a:t>.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regions and domain walls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0"/>
                <a:ext cx="8229600" cy="2316163"/>
              </a:xfrm>
            </p:spPr>
            <p:txBody>
              <a:bodyPr>
                <a:normAutofit/>
              </a:bodyPr>
              <a:lstStyle/>
              <a:p>
                <a:r>
                  <a:rPr lang="en-US" sz="2100" dirty="0" smtClean="0"/>
                  <a:t>Ordered regions may </a:t>
                </a:r>
                <a:r>
                  <a:rPr lang="en-US" sz="2100" dirty="0">
                    <a:solidFill>
                      <a:srgbClr val="0070C0"/>
                    </a:solidFill>
                  </a:rPr>
                  <a:t>overlap</a:t>
                </a:r>
                <a:r>
                  <a:rPr lang="en-US" sz="2100" dirty="0" smtClean="0"/>
                  <a:t>.</a:t>
                </a:r>
              </a:p>
              <a:p>
                <a:r>
                  <a:rPr lang="en-US" sz="2100" dirty="0" smtClean="0"/>
                  <a:t>There are also </a:t>
                </a:r>
                <a:r>
                  <a:rPr lang="en-US" sz="2100" dirty="0">
                    <a:solidFill>
                      <a:srgbClr val="0070C0"/>
                    </a:solidFill>
                  </a:rPr>
                  <a:t>disordered</a:t>
                </a:r>
                <a:r>
                  <a:rPr lang="en-US" sz="2100" dirty="0" smtClean="0"/>
                  <a:t> regions.</a:t>
                </a:r>
              </a:p>
              <a:p>
                <a:r>
                  <a:rPr lang="en-US" sz="2100" dirty="0" smtClean="0"/>
                  <a:t>For odd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 smtClean="0"/>
                  <a:t> the domain walls costing least entropy have all their inner boundary on one </a:t>
                </a:r>
                <a:r>
                  <a:rPr lang="en-US" sz="2100" dirty="0" err="1" smtClean="0"/>
                  <a:t>sublattice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– such contours are termed </a:t>
                </a:r>
                <a:r>
                  <a:rPr lang="en-US" sz="2100" dirty="0">
                    <a:solidFill>
                      <a:srgbClr val="0070C0"/>
                    </a:solidFill>
                  </a:rPr>
                  <a:t>odd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cutsets</a:t>
                </a:r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2100" dirty="0" smtClean="0"/>
                  <a:t>This is </a:t>
                </a:r>
                <a:r>
                  <a:rPr lang="en-US" sz="2100" dirty="0"/>
                  <a:t>a</a:t>
                </a:r>
                <a:r>
                  <a:rPr lang="en-US" sz="2100" dirty="0" smtClean="0"/>
                  <a:t>n essential feature for the coarse graining scheme used!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0"/>
                <a:ext cx="8229600" cy="2316163"/>
              </a:xfrm>
              <a:blipFill rotWithShape="1">
                <a:blip r:embed="rId2"/>
                <a:stretch>
                  <a:fillRect l="-667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19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3343475"/>
                <a:ext cx="799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43475"/>
                <a:ext cx="79919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10400" y="3352800"/>
                <a:ext cx="799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52800"/>
                <a:ext cx="79919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Classification to ordered/disordered regions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553200" cy="491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56311"/>
            <a:ext cx="6592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Colors – orderings. White – disordered. Black – overlap</a:t>
            </a:r>
            <a:endParaRPr lang="en-US" sz="2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47800"/>
            <a:ext cx="4705350" cy="41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</a:t>
            </a:r>
            <a:r>
              <a:rPr lang="en-US" dirty="0" err="1" smtClean="0"/>
              <a:t>cutsets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6023"/>
                <a:ext cx="3886200" cy="414135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Contours having all their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internal vertex boundary on same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sublattice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(used to study monotone Boolean functions by </a:t>
                </a:r>
                <a:r>
                  <a:rPr lang="en-US" sz="2000" dirty="0" err="1" smtClean="0"/>
                  <a:t>Korshunov</a:t>
                </a:r>
                <a:r>
                  <a:rPr lang="en-US" sz="2000" dirty="0" smtClean="0"/>
                  <a:t> 81, </a:t>
                </a:r>
                <a:r>
                  <a:rPr lang="en-US" sz="2000" dirty="0" err="1" smtClean="0"/>
                  <a:t>Sapozhenko</a:t>
                </a:r>
                <a:r>
                  <a:rPr lang="en-US" sz="2000" dirty="0" smtClean="0"/>
                  <a:t> 87).</a:t>
                </a:r>
              </a:p>
              <a:p>
                <a:r>
                  <a:rPr lang="en-US" sz="2000" dirty="0" smtClean="0"/>
                  <a:t>In high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much fewer </a:t>
                </a:r>
                <a:r>
                  <a:rPr lang="en-US" sz="2000" dirty="0" smtClean="0"/>
                  <a:t>than standard contours: </a:t>
                </a:r>
                <a:r>
                  <a:rPr lang="en-US" sz="2000" b="0" i="1" dirty="0" smtClean="0">
                    <a:latin typeface="Cambria Math"/>
                  </a:rPr>
                  <a:t/>
                </a:r>
                <a:br>
                  <a:rPr lang="en-US" sz="20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versus.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/>
                </a:r>
                <a:br>
                  <a:rPr lang="en-US" sz="2000" dirty="0">
                    <a:solidFill>
                      <a:srgbClr val="0070C0"/>
                    </a:solidFill>
                  </a:rPr>
                </a:br>
                <a:r>
                  <a:rPr lang="en-US" sz="2000" dirty="0">
                    <a:solidFill>
                      <a:srgbClr val="0070C0"/>
                    </a:solidFill>
                  </a:rPr>
                  <a:t>L – boundary length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(</a:t>
                </a:r>
                <a:r>
                  <a:rPr lang="en-US" sz="2000" dirty="0" err="1" smtClean="0"/>
                  <a:t>Feldheim-Spinka</a:t>
                </a:r>
                <a:r>
                  <a:rPr lang="en-US" sz="2000" dirty="0" smtClean="0"/>
                  <a:t> 16, </a:t>
                </a:r>
                <a:br>
                  <a:rPr lang="en-US" sz="2000" dirty="0" smtClean="0"/>
                </a:br>
                <a:r>
                  <a:rPr lang="en-US" sz="2000" dirty="0" err="1" smtClean="0"/>
                  <a:t>Lebowitz</a:t>
                </a:r>
                <a:r>
                  <a:rPr lang="en-US" sz="2000" dirty="0" smtClean="0"/>
                  <a:t>-Mazel 98).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6023"/>
                <a:ext cx="3886200" cy="4141352"/>
              </a:xfrm>
              <a:blipFill rotWithShape="1">
                <a:blip r:embed="rId3"/>
                <a:stretch>
                  <a:fillRect l="-1413" t="-735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863" y="5486400"/>
                <a:ext cx="754257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70C0"/>
                    </a:solidFill>
                  </a:rPr>
                  <a:t>Breathing transition</a:t>
                </a:r>
                <a:r>
                  <a:rPr lang="en-US" sz="2000" dirty="0"/>
                  <a:t>: </a:t>
                </a:r>
                <a:br>
                  <a:rPr lang="en-US" sz="2000" dirty="0"/>
                </a:br>
                <a:r>
                  <a:rPr lang="en-US" sz="2000" dirty="0"/>
                  <a:t>most odd </a:t>
                </a:r>
                <a:r>
                  <a:rPr lang="en-US" sz="2000" dirty="0" err="1"/>
                  <a:t>cutsets</a:t>
                </a:r>
                <a:r>
                  <a:rPr lang="en-US" sz="2000" dirty="0"/>
                  <a:t> in high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/>
                  <a:t> seem to be small perturbations of </a:t>
                </a:r>
                <a:r>
                  <a:rPr lang="en-US" sz="2000" dirty="0" smtClean="0"/>
                  <a:t>boxes.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Leads to efficient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coarse graining </a:t>
                </a:r>
                <a:r>
                  <a:rPr lang="en-US" sz="2000" dirty="0" smtClean="0"/>
                  <a:t>scheme for odd </a:t>
                </a:r>
                <a:r>
                  <a:rPr lang="en-US" sz="2000" dirty="0" err="1" smtClean="0"/>
                  <a:t>cutsets</a:t>
                </a:r>
                <a:r>
                  <a:rPr lang="en-US" sz="2000" dirty="0" smtClean="0"/>
                  <a:t> in high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3" y="5486400"/>
                <a:ext cx="7542578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728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of low 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Use entropy inequality to show that regions of overlap, disorder or the boundaries of the ordered regions have less entropy.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070C0"/>
                    </a:solidFill>
                  </a:rPr>
                  <a:t>Shearer’s inequality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random variables.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1,…,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 smtClean="0"/>
                  <a:t> Assume each index is contained in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dirty="0" smtClean="0"/>
                  <a:t> subsets.</a:t>
                </a:r>
                <a:br>
                  <a:rPr lang="en-US" sz="2200" dirty="0" smtClean="0"/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Use on coloring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/>
                  <a:t> by writing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𝑒𝑣𝑒𝑛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𝑜𝑑𝑑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𝑒𝑣𝑒𝑛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𝑒𝑣𝑒𝑛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</a:rPr>
                            <m:t> </m:t>
                          </m:r>
                          <m:r>
                            <a:rPr lang="en-US" sz="2200" i="1">
                              <a:latin typeface="Cambria Math"/>
                            </a:rPr>
                            <m:t>𝑜𝑑𝑑</m:t>
                          </m:r>
                        </m:sub>
                        <m:sup/>
                        <m:e>
                          <m:r>
                            <a:rPr lang="en-US" sz="22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 ≤</m:t>
                      </m:r>
                    </m:oMath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</a:rPr>
                        <m:t>         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</a:rPr>
                            <m:t> </m:t>
                          </m:r>
                          <m:r>
                            <a:rPr lang="en-US" sz="2200" i="1">
                              <a:latin typeface="Cambria Math"/>
                            </a:rPr>
                            <m:t>𝑜𝑑𝑑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+ </m:t>
                          </m:r>
                          <m:r>
                            <a:rPr lang="en-US" sz="22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200" b="0" dirty="0" smtClean="0"/>
              </a:p>
              <a:p>
                <a:r>
                  <a:rPr lang="en-US" sz="2200" dirty="0" smtClean="0"/>
                  <a:t>Technique originates from Kahn-</a:t>
                </a:r>
                <a:r>
                  <a:rPr lang="en-US" sz="2200" dirty="0" err="1" smtClean="0"/>
                  <a:t>Lawrentz</a:t>
                </a:r>
                <a:r>
                  <a:rPr lang="en-US" sz="2200" dirty="0" smtClean="0"/>
                  <a:t> (99), Kahn (01), Galvin-</a:t>
                </a:r>
                <a:r>
                  <a:rPr lang="en-US" sz="2200" dirty="0" err="1" smtClean="0"/>
                  <a:t>Tetali</a:t>
                </a:r>
                <a:r>
                  <a:rPr lang="en-US" sz="2200" dirty="0" smtClean="0"/>
                  <a:t> (04).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  <a:blipFill rotWithShape="1">
                <a:blip r:embed="rId3"/>
                <a:stretch>
                  <a:fillRect l="-815" t="-1476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42" y="4524695"/>
            <a:ext cx="1766058" cy="21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229600" cy="403860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Describe the behavior of proper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 smtClean="0"/>
                  <a:t>-colorings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for all pairs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Understand dependence on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lattice structure</a:t>
                </a:r>
                <a:r>
                  <a:rPr lang="en-US" sz="2100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/>
                  <a:t>B</a:t>
                </a:r>
                <a:r>
                  <a:rPr lang="en-US" sz="2100" dirty="0" smtClean="0"/>
                  <a:t>ehavior of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antiferromagnetic Potts model at intermediate temperatures</a:t>
                </a:r>
                <a:r>
                  <a:rPr lang="en-US" sz="2100" dirty="0" smtClean="0"/>
                  <a:t>? At critical point?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Analysis extends to a host of nearest-neighbor discrete spin systems (e.g.,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graph 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homomorphisms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100" dirty="0" smtClean="0">
                    <a:solidFill>
                      <a:srgbClr val="0070C0"/>
                    </a:solidFill>
                  </a:rPr>
                  <a:t> to a finite graph</a:t>
                </a:r>
                <a:r>
                  <a:rPr lang="en-US" sz="2100" dirty="0" smtClean="0"/>
                  <a:t>) under a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symmetry assumption</a:t>
                </a:r>
                <a:r>
                  <a:rPr lang="en-US" sz="2100" dirty="0" smtClean="0"/>
                  <a:t>. Is there a similar general theory:</a:t>
                </a:r>
                <a:br>
                  <a:rPr lang="en-US" sz="2100" dirty="0" smtClean="0"/>
                </a:br>
                <a:r>
                  <a:rPr lang="en-US" sz="2100" dirty="0" smtClean="0">
                    <a:solidFill>
                      <a:srgbClr val="0070C0"/>
                    </a:solidFill>
                  </a:rPr>
                  <a:t>without the symmetry assumption</a:t>
                </a:r>
                <a:r>
                  <a:rPr lang="en-US" sz="2100" dirty="0" smtClean="0"/>
                  <a:t>? (entropic repulsion)</a:t>
                </a:r>
                <a:br>
                  <a:rPr lang="en-US" sz="2100" dirty="0" smtClean="0"/>
                </a:br>
                <a:r>
                  <a:rPr lang="en-US" sz="2100" dirty="0" smtClean="0"/>
                  <a:t>For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non-nearest-neighbor</a:t>
                </a:r>
                <a:r>
                  <a:rPr lang="en-US" sz="2100" dirty="0" smtClean="0"/>
                  <a:t> models?</a:t>
                </a:r>
                <a:br>
                  <a:rPr lang="en-US" sz="2100" dirty="0" smtClean="0"/>
                </a:br>
                <a:r>
                  <a:rPr lang="en-US" sz="2100" dirty="0" smtClean="0"/>
                  <a:t>For models with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directed edges</a:t>
                </a:r>
                <a:r>
                  <a:rPr lang="en-US" sz="2100" dirty="0" smtClean="0"/>
                  <a:t>? (domino </a:t>
                </a:r>
                <a:r>
                  <a:rPr lang="en-US" sz="2100" dirty="0" err="1" smtClean="0"/>
                  <a:t>tilings</a:t>
                </a:r>
                <a:r>
                  <a:rPr lang="en-US" sz="2100" dirty="0" smtClean="0"/>
                  <a:t>)</a:t>
                </a:r>
                <a:br>
                  <a:rPr lang="en-US" sz="2100" dirty="0" smtClean="0"/>
                </a:br>
                <a:r>
                  <a:rPr lang="en-US" sz="2100" dirty="0" smtClean="0"/>
                  <a:t>For models with a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continuum of spin states</a:t>
                </a:r>
                <a:r>
                  <a:rPr lang="en-US" sz="2100" dirty="0" smtClean="0"/>
                  <a:t>?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229600" cy="4038600"/>
              </a:xfrm>
              <a:blipFill rotWithShape="1">
                <a:blip r:embed="rId3"/>
                <a:stretch>
                  <a:fillRect l="-741" t="-754" b="-6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colorings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7543800" cy="358140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A </a:t>
                </a:r>
                <a:r>
                  <a:rPr lang="en-US" sz="2100" dirty="0">
                    <a:solidFill>
                      <a:srgbClr val="0070C0"/>
                    </a:solidFill>
                  </a:rPr>
                  <a:t>proper 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-coloring </a:t>
                </a:r>
                <a:r>
                  <a:rPr lang="en-US" sz="2100" dirty="0" smtClean="0"/>
                  <a:t>of a finite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0070C0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sz="2100" dirty="0" smtClean="0"/>
                  <a:t> in the integer lattice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>
                            <a:solidFill>
                              <a:srgbClr val="0070C0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1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 smtClean="0"/>
                  <a:t>is an assignment of colors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{0,1,…,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sz="2100" dirty="0" smtClean="0"/>
                  <a:t> to the vertices with adjacent vertices colored differently.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/>
                  <a:t>Study the </a:t>
                </a:r>
                <a:r>
                  <a:rPr lang="en-US" sz="2100" dirty="0">
                    <a:solidFill>
                      <a:srgbClr val="0070C0"/>
                    </a:solidFill>
                  </a:rPr>
                  <a:t>uniform distribution </a:t>
                </a:r>
                <a:r>
                  <a:rPr lang="en-US" sz="2100" dirty="0"/>
                  <a:t>on all proper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/>
                  <a:t>-colorings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/>
                      </a:rPr>
                      <m:t>Λ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/>
                  <a:t>Difficult to </a:t>
                </a:r>
                <a:r>
                  <a:rPr lang="en-US" sz="2100" dirty="0">
                    <a:solidFill>
                      <a:srgbClr val="0070C0"/>
                    </a:solidFill>
                  </a:rPr>
                  <a:t>sample</a:t>
                </a:r>
                <a:r>
                  <a:rPr lang="en-US" sz="2100" dirty="0" smtClean="0"/>
                  <a:t>: iteratively sampling </a:t>
                </a:r>
                <a:r>
                  <a:rPr lang="en-US" sz="2100" dirty="0"/>
                  <a:t>the color of each vertex uniformly from available possibilities leads to a biased sample.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>
                    <a:solidFill>
                      <a:srgbClr val="0070C0"/>
                    </a:solidFill>
                  </a:rPr>
                  <a:t>Number of colorings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grows exponentially </a:t>
                </a:r>
                <a:r>
                  <a:rPr lang="en-US" sz="2100" dirty="0"/>
                  <a:t>with the volume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/>
                      </a:rPr>
                      <m:t>Λ</m:t>
                    </m:r>
                    <m:r>
                      <a:rPr lang="en-US" sz="21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100" dirty="0" smtClean="0"/>
                  <a:t> Difficult </a:t>
                </a:r>
                <a:r>
                  <a:rPr lang="en-US" sz="2100" dirty="0"/>
                  <a:t>to estimate rate of exponential growth.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/>
                  <a:t>How does a typical sample </a:t>
                </a:r>
                <a:r>
                  <a:rPr lang="en-US" sz="2100" dirty="0">
                    <a:solidFill>
                      <a:srgbClr val="0070C0"/>
                    </a:solidFill>
                  </a:rPr>
                  <a:t>look like</a:t>
                </a:r>
                <a:r>
                  <a:rPr lang="en-US" sz="2100" dirty="0" smtClean="0"/>
                  <a:t>?</a:t>
                </a:r>
                <a:br>
                  <a:rPr lang="en-US" sz="2100" dirty="0" smtClean="0"/>
                </a:br>
                <a:r>
                  <a:rPr lang="en-US" sz="2100" dirty="0" smtClean="0"/>
                  <a:t>Does </a:t>
                </a:r>
                <a:r>
                  <a:rPr lang="en-US" sz="2100" dirty="0"/>
                  <a:t>it exhibit any </a:t>
                </a:r>
                <a:r>
                  <a:rPr lang="en-US" sz="2100" dirty="0">
                    <a:solidFill>
                      <a:srgbClr val="0070C0"/>
                    </a:solidFill>
                  </a:rPr>
                  <a:t>structure</a:t>
                </a:r>
                <a:r>
                  <a:rPr lang="en-US" sz="2100" dirty="0" smtClean="0"/>
                  <a:t>? </a:t>
                </a:r>
                <a:br>
                  <a:rPr lang="en-US" sz="2100" dirty="0" smtClean="0"/>
                </a:br>
                <a:r>
                  <a:rPr lang="en-US" sz="2100" dirty="0" smtClean="0"/>
                  <a:t>Does it have long-range </a:t>
                </a:r>
                <a:r>
                  <a:rPr lang="en-US" sz="2100" dirty="0">
                    <a:solidFill>
                      <a:srgbClr val="0070C0"/>
                    </a:solidFill>
                  </a:rPr>
                  <a:t>correlations</a:t>
                </a:r>
                <a:r>
                  <a:rPr lang="en-US" sz="2100" dirty="0" smtClean="0"/>
                  <a:t>?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7543800" cy="3581400"/>
              </a:xfrm>
              <a:blipFill rotWithShape="1">
                <a:blip r:embed="rId2"/>
                <a:stretch>
                  <a:fillRect l="-727" t="-850" b="-2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24800" y="1989338"/>
            <a:ext cx="914400" cy="2735062"/>
            <a:chOff x="7848600" y="1684538"/>
            <a:chExt cx="914400" cy="2735062"/>
          </a:xfrm>
        </p:grpSpPr>
        <p:grpSp>
          <p:nvGrpSpPr>
            <p:cNvPr id="5" name="Group 4"/>
            <p:cNvGrpSpPr/>
            <p:nvPr/>
          </p:nvGrpSpPr>
          <p:grpSpPr>
            <a:xfrm>
              <a:off x="7848600" y="1684538"/>
              <a:ext cx="910576" cy="1275594"/>
              <a:chOff x="7848600" y="1684538"/>
              <a:chExt cx="910576" cy="127559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4"/>
              <a:stretch/>
            </p:blipFill>
            <p:spPr bwMode="auto">
              <a:xfrm>
                <a:off x="7848600" y="1684538"/>
                <a:ext cx="910576" cy="8991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7924800" y="2590800"/>
                    <a:ext cx="7991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4800" y="2590800"/>
                    <a:ext cx="799193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7848600" y="3124200"/>
              <a:ext cx="914400" cy="1295400"/>
              <a:chOff x="7848600" y="3048000"/>
              <a:chExt cx="914400" cy="12954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3048000"/>
                <a:ext cx="914400" cy="9223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924800" y="3974068"/>
                    <a:ext cx="7991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4800" y="3974068"/>
                    <a:ext cx="799193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218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100" dirty="0" smtClean="0">
                    <a:solidFill>
                      <a:srgbClr val="FF0000"/>
                    </a:solidFill>
                  </a:rPr>
                  <a:t>Statistical physics</a:t>
                </a:r>
                <a:r>
                  <a:rPr lang="en-US" sz="2100" dirty="0" smtClean="0"/>
                  <a:t>: </a:t>
                </a:r>
                <a:r>
                  <a:rPr lang="en-US" sz="2100" dirty="0"/>
                  <a:t>V</a:t>
                </a:r>
                <a:r>
                  <a:rPr lang="en-US" sz="2100" dirty="0" smtClean="0"/>
                  <a:t>ertices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2100" dirty="0" smtClean="0"/>
                  <a:t> are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atoms/molecules</a:t>
                </a:r>
                <a:r>
                  <a:rPr lang="en-US" sz="2100" dirty="0" smtClean="0"/>
                  <a:t> of a crystal. Each atom has a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magnetic spin</a:t>
                </a:r>
                <a:r>
                  <a:rPr lang="en-US" sz="2100" dirty="0" smtClean="0"/>
                  <a:t>, taking one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 smtClean="0"/>
                  <a:t> values.</a:t>
                </a:r>
                <a:br>
                  <a:rPr lang="en-US" sz="2100" dirty="0" smtClean="0"/>
                </a:br>
                <a:r>
                  <a:rPr lang="en-US" sz="2100" dirty="0" smtClean="0">
                    <a:solidFill>
                      <a:srgbClr val="0070C0"/>
                    </a:solidFill>
                  </a:rPr>
                  <a:t>Antiferromagnetic</a:t>
                </a:r>
                <a:r>
                  <a:rPr lang="en-US" sz="2100" dirty="0" smtClean="0"/>
                  <a:t> material – adjacent spins tend be different.</a:t>
                </a:r>
                <a:br>
                  <a:rPr lang="en-US" sz="2100" dirty="0" smtClean="0"/>
                </a:br>
                <a:r>
                  <a:rPr lang="en-US" sz="2100" dirty="0" smtClean="0"/>
                  <a:t>This tendency is made absolute in the </a:t>
                </a:r>
                <a:r>
                  <a:rPr lang="en-US" sz="2100" dirty="0"/>
                  <a:t>z</a:t>
                </a:r>
                <a:r>
                  <a:rPr lang="en-US" sz="2100" dirty="0" smtClean="0"/>
                  <a:t>ero-temperature limit.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2"/>
                <a:stretch>
                  <a:fillRect l="-667" t="-80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4490" r="22381" b="3500"/>
          <a:stretch/>
        </p:blipFill>
        <p:spPr>
          <a:xfrm>
            <a:off x="6493458" y="2971800"/>
            <a:ext cx="2269542" cy="2469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199" y="2895600"/>
                <a:ext cx="6019801" cy="3505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 smtClean="0"/>
                  <a:t>Proper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100" dirty="0" smtClean="0"/>
                  <a:t>-colorings =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zero-temperature antiferromagnetic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 smtClean="0">
                    <a:solidFill>
                      <a:srgbClr val="0070C0"/>
                    </a:solidFill>
                  </a:rPr>
                  <a:t>-state Potts model</a:t>
                </a:r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2100" dirty="0" smtClean="0">
                    <a:solidFill>
                      <a:srgbClr val="0070C0"/>
                    </a:solidFill>
                  </a:rPr>
                  <a:t>Structure</a:t>
                </a:r>
                <a:r>
                  <a:rPr lang="en-US" sz="2100" dirty="0" smtClean="0"/>
                  <a:t> -&gt;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antiferromagnetic </a:t>
                </a:r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Néel</a:t>
                </a:r>
                <a:r>
                  <a:rPr lang="en-US" sz="2100" dirty="0">
                    <a:solidFill>
                      <a:srgbClr val="0070C0"/>
                    </a:solidFill>
                  </a:rPr>
                  <a:t>)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order</a:t>
                </a:r>
                <a:endParaRPr lang="en-US" sz="2100" dirty="0"/>
              </a:p>
              <a:p>
                <a:r>
                  <a:rPr lang="en-US" sz="2100" dirty="0" smtClean="0"/>
                  <a:t>Paradigm for statistical physics models with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hard constraints</a:t>
                </a:r>
                <a:r>
                  <a:rPr lang="en-US" sz="2100" dirty="0" smtClean="0"/>
                  <a:t>.</a:t>
                </a:r>
              </a:p>
              <a:p>
                <a:r>
                  <a:rPr lang="en-US" sz="2100" dirty="0" smtClean="0">
                    <a:solidFill>
                      <a:srgbClr val="FF0000"/>
                    </a:solidFill>
                  </a:rPr>
                  <a:t>Combinatorics</a:t>
                </a:r>
                <a:r>
                  <a:rPr lang="en-US" sz="2100" dirty="0" smtClean="0"/>
                  <a:t>: Structure in coloring is closely related to counting and sampling problems:</a:t>
                </a:r>
                <a:br>
                  <a:rPr lang="en-US" sz="2100" dirty="0" smtClean="0"/>
                </a:br>
                <a:r>
                  <a:rPr lang="en-US" sz="2100" dirty="0" smtClean="0"/>
                  <a:t>How </a:t>
                </a:r>
                <a:r>
                  <a:rPr lang="en-US" sz="2100" dirty="0"/>
                  <a:t>many proper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/>
                  <a:t>-colorings does a grid have? How </a:t>
                </a:r>
                <a:r>
                  <a:rPr lang="en-US" sz="2100" dirty="0" smtClean="0"/>
                  <a:t>to sample a </a:t>
                </a:r>
                <a:r>
                  <a:rPr lang="en-US" sz="2100" dirty="0"/>
                  <a:t>coloring uniformly at random?</a:t>
                </a:r>
              </a:p>
              <a:p>
                <a:endParaRPr lang="en-US" sz="21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895600"/>
                <a:ext cx="6019801" cy="3505200"/>
              </a:xfrm>
              <a:prstGeom prst="rect">
                <a:avLst/>
              </a:prstGeom>
              <a:blipFill rotWithShape="1">
                <a:blip r:embed="rId4"/>
                <a:stretch>
                  <a:fillRect l="-911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5989637"/>
                <a:ext cx="8409663" cy="3001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10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100" dirty="0" smtClean="0"/>
                  <a:t> case related to </a:t>
                </a:r>
                <a:r>
                  <a:rPr lang="en-US" sz="2100" dirty="0" smtClean="0">
                    <a:solidFill>
                      <a:srgbClr val="FF0000"/>
                    </a:solidFill>
                  </a:rPr>
                  <a:t>random Lipschitz functions </a:t>
                </a:r>
                <a:r>
                  <a:rPr lang="en-US" sz="2100" dirty="0" smtClean="0"/>
                  <a:t>(see later).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89637"/>
                <a:ext cx="8409663" cy="3001963"/>
              </a:xfrm>
              <a:prstGeom prst="rect">
                <a:avLst/>
              </a:prstGeom>
              <a:blipFill rotWithShape="1">
                <a:blip r:embed="rId5"/>
                <a:stretch>
                  <a:fillRect l="-652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9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820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Uniformly sample a proper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-coloring of cube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How strong is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influence</a:t>
                </a:r>
                <a:r>
                  <a:rPr lang="en-US" sz="2000" dirty="0" smtClean="0"/>
                  <a:t> of one region of the coloring on a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distant</a:t>
                </a:r>
                <a:r>
                  <a:rPr lang="en-US" sz="2000" dirty="0" smtClean="0"/>
                  <a:t> region? Does it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decay to zero </a:t>
                </a:r>
                <a:r>
                  <a:rPr lang="en-US" sz="2000" dirty="0" smtClean="0"/>
                  <a:t>with the distance?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Concrete questions</a:t>
                </a:r>
                <a:r>
                  <a:rPr lang="en-US" sz="2000" dirty="0" smtClean="0"/>
                  <a:t>: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 smtClean="0"/>
                  <a:t>, understand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1,…,1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𝑎𝑟𝑒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𝑒𝑞𝑢𝑎𝑙𝑙𝑦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𝑐𝑜𝑙𝑜𝑟𝑒𝑑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     (∗)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 smtClean="0"/>
                  <a:t>Alternatively, find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influence of coloring of boundary on coloring of center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Seek answers as function of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number of colors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and dimension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Three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plausible behaviors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(∗)</m:t>
                    </m:r>
                  </m:oMath>
                </a14:m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Disorder</a:t>
                </a:r>
                <a:r>
                  <a:rPr lang="en-US" sz="2000" dirty="0" smtClean="0"/>
                  <a:t>: Exponential decay to zero.</a:t>
                </a:r>
                <a:br>
                  <a:rPr lang="en-US" sz="2000" dirty="0" smtClean="0"/>
                </a:br>
                <a:r>
                  <a:rPr lang="en-US" sz="2000" dirty="0" err="1" smtClean="0">
                    <a:solidFill>
                      <a:srgbClr val="0070C0"/>
                    </a:solidFill>
                  </a:rPr>
                  <a:t>Criticalilty</a:t>
                </a:r>
                <a:r>
                  <a:rPr lang="en-US" sz="2000" dirty="0" smtClean="0"/>
                  <a:t>: Power-law decay to zero.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Long-range order</a:t>
                </a:r>
                <a:r>
                  <a:rPr lang="en-US" sz="2000" dirty="0" smtClean="0"/>
                  <a:t>: No decay to zero.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Simple cases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 smtClean="0"/>
                  <a:t>: long-range order in all dimensions.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d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=1,  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≥3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Explicit calculation </a:t>
                </a:r>
                <a:r>
                  <a:rPr lang="en-US" sz="2000" dirty="0"/>
                  <a:t>possible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as coloring is a Markov chain. </a:t>
                </a:r>
                <a:r>
                  <a:rPr lang="en-US" sz="2000" dirty="0"/>
                  <a:t>E</a:t>
                </a:r>
                <a:r>
                  <a:rPr lang="en-US" sz="2000" dirty="0" smtClean="0"/>
                  <a:t>xponentially fast convergence to stationarity 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disorder</a:t>
                </a:r>
                <a:r>
                  <a:rPr lang="en-US" sz="2000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82000" cy="5029200"/>
              </a:xfrm>
              <a:blipFill rotWithShape="1">
                <a:blip r:embed="rId3"/>
                <a:stretch>
                  <a:fillRect l="-582" t="-485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77000" y="4446509"/>
            <a:ext cx="2354299" cy="1237713"/>
            <a:chOff x="6477000" y="4358641"/>
            <a:chExt cx="2354299" cy="12377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"/>
            <a:stretch/>
          </p:blipFill>
          <p:spPr bwMode="auto">
            <a:xfrm>
              <a:off x="7162800" y="4358641"/>
              <a:ext cx="910576" cy="89915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77000" y="5257800"/>
                  <a:ext cx="23542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/>
                    <a:t>Chessboard order (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𝑞</m:t>
                      </m:r>
                      <m:r>
                        <a:rPr lang="en-US" sz="1600" b="0" i="1" smtClean="0">
                          <a:latin typeface="Cambria Math"/>
                        </a:rPr>
                        <m:t>=2)</m:t>
                      </m:r>
                    </m:oMath>
                  </a14:m>
                  <a:endParaRPr lang="en-US" sz="1600" i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5257800"/>
                  <a:ext cx="2354299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54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65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number of colors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3259"/>
                <a:ext cx="8312184" cy="274394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smtClean="0"/>
                  <a:t>the colors of neighbors of a vertex do not limit much the color of the vertex. Intuitively, this should imply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disorder</a:t>
                </a:r>
                <a:r>
                  <a:rPr lang="en-US" sz="1800" dirty="0" smtClean="0"/>
                  <a:t>. Such Ideas go back to </a:t>
                </a:r>
                <a:r>
                  <a:rPr lang="en-US" sz="1800" dirty="0" err="1" smtClean="0"/>
                  <a:t>Dobrushin</a:t>
                </a:r>
                <a:r>
                  <a:rPr lang="en-US" sz="1800" dirty="0" smtClean="0"/>
                  <a:t> (68).</a:t>
                </a: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sz="1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be a </a:t>
                </a:r>
                <a:r>
                  <a:rPr lang="en-US" sz="1800" dirty="0"/>
                  <a:t>uniformly-sampled coloring </a:t>
                </a:r>
                <a:r>
                  <a:rPr lang="en-US" sz="18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𝑃𝑟𝑜𝑏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x-non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x-non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Idea</a:t>
                </a:r>
                <a:r>
                  <a:rPr lang="en-US" sz="1800" dirty="0" smtClean="0"/>
                  <a:t>: By symmetry, suffices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(</m:t>
                              </m:r>
                              <m:groupChr>
                                <m:groupChrPr>
                                  <m:chr m:val="⏟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=: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(</m:t>
                              </m:r>
                              <m:groupChr>
                                <m:groupChrPr>
                                  <m:chr m:val="⏟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=: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1800" dirty="0" smtClean="0"/>
              </a:p>
              <a:p>
                <a:r>
                  <a:rPr lang="en-US" sz="18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𝑎𝑙𝑡𝑒𝑟𝑛𝑎𝑡𝑖𝑛𝑔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1−2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𝑝𝑎𝑡h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x-non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x-non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 smtClean="0"/>
              </a:p>
              <a:p>
                <a:r>
                  <a:rPr lang="en-US" sz="1800" dirty="0" smtClean="0"/>
                  <a:t>A 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Kempe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chain </a:t>
                </a:r>
                <a:r>
                  <a:rPr lang="en-US" sz="1800" dirty="0" smtClean="0"/>
                  <a:t>argument shows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 smtClean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3259"/>
                <a:ext cx="8312184" cy="2743941"/>
              </a:xfrm>
              <a:blipFill>
                <a:blip r:embed="rId2"/>
                <a:stretch>
                  <a:fillRect l="-440" t="-1333" b="-1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4495059"/>
                <a:ext cx="8153400" cy="1829541"/>
              </a:xfrm>
              <a:prstGeom prst="rect">
                <a:avLst/>
              </a:prstGeom>
              <a:solidFill>
                <a:srgbClr val="E9EFF7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/>
                  <a:t>Thus enough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Number of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potential paths of length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x-non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x-non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1800" dirty="0" smtClean="0"/>
                  <a:t>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>
                    <a:solidFill>
                      <a:srgbClr val="0070C0"/>
                    </a:solidFill>
                  </a:rPr>
                  <a:t>Probability of a fixed path</a:t>
                </a:r>
                <a:r>
                  <a:rPr lang="en-US" sz="1800" dirty="0" smtClean="0"/>
                  <a:t>, conditioned on colors outside it, is at most</a:t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 smtClean="0"/>
                  <a:t>, since there are at least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−(2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800" dirty="0" smtClean="0"/>
                  <a:t> colors available for each vertex given its predecessors on path. Yields exponential decay when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≥4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059"/>
                <a:ext cx="8153400" cy="1829541"/>
              </a:xfrm>
              <a:prstGeom prst="rect">
                <a:avLst/>
              </a:prstGeom>
              <a:blipFill rotWithShape="1">
                <a:blip r:embed="rId3"/>
                <a:stretch>
                  <a:fillRect l="-448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31" y="4343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31" y="4343400"/>
            <a:ext cx="236858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31" y="4343400"/>
            <a:ext cx="237496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colors: q=3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The case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 smtClean="0"/>
                  <a:t>=3 colors is special.</a:t>
                </a:r>
                <a:br>
                  <a:rPr lang="en-US" sz="2100" dirty="0" smtClean="0"/>
                </a:br>
                <a:r>
                  <a:rPr lang="en-US" sz="2100" dirty="0" smtClean="0"/>
                  <a:t>Proper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100" dirty="0" smtClean="0"/>
                  <a:t>-colorings of cube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100" dirty="0" smtClean="0"/>
                  <a:t>, fixing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100" dirty="0" smtClean="0"/>
                  <a:t>, are in bijection with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discrete Lipschitz functions</a:t>
                </a:r>
                <a:r>
                  <a:rPr lang="en-US" sz="2100" dirty="0" smtClean="0"/>
                  <a:t> of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h</m:t>
                    </m:r>
                    <m:r>
                      <a:rPr lang="en-US" sz="2100" b="0" i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→</m:t>
                    </m:r>
                    <m:r>
                      <a:rPr lang="en-US" sz="21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2100" dirty="0" smtClean="0"/>
                  <a:t>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100" dirty="0" smtClean="0"/>
                  <a:t>,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1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1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𝑢</m:t>
                    </m:r>
                    <m:r>
                      <a:rPr lang="en-US" sz="2100" b="0" i="1" smtClean="0">
                        <a:latin typeface="Cambria Math"/>
                      </a:rPr>
                      <m:t>~</m:t>
                    </m:r>
                    <m:r>
                      <a:rPr lang="en-US" sz="21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2100" dirty="0" smtClean="0"/>
                  <a:t>Bijection is simply by taking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100" dirty="0" smtClean="0">
                    <a:solidFill>
                      <a:srgbClr val="0070C0"/>
                    </a:solidFill>
                  </a:rPr>
                  <a:t> modulo 3</a:t>
                </a:r>
                <a:r>
                  <a:rPr lang="en-US" sz="2100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Thus, a uniformly-sampled proper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100" dirty="0" smtClean="0"/>
                  <a:t>-coloring is the same as a uniformly-sampled discrete Lipschitz function.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100" dirty="0" smtClean="0"/>
                  <a:t>: Obtain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simple random walk</a:t>
                </a:r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2100" dirty="0" smtClean="0"/>
                  <a:t>Higher dimensions: A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random surface</a:t>
                </a:r>
                <a:r>
                  <a:rPr lang="en-US" sz="2100" dirty="0" smtClean="0"/>
                  <a:t>, or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height function</a:t>
                </a:r>
                <a:r>
                  <a:rPr lang="en-US" sz="2100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100" dirty="0" smtClean="0"/>
                  <a:t>: same as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square-ice</a:t>
                </a:r>
                <a:r>
                  <a:rPr lang="en-US" sz="2100" dirty="0" smtClean="0"/>
                  <a:t> model (uniform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6-vertex model</a:t>
                </a:r>
                <a:r>
                  <a:rPr lang="en-US" sz="2100" dirty="0" smtClean="0"/>
                  <a:t>). Physicists (</a:t>
                </a:r>
                <a:r>
                  <a:rPr lang="en-US" sz="2100" dirty="0" err="1" smtClean="0"/>
                  <a:t>Lieb</a:t>
                </a:r>
                <a:r>
                  <a:rPr lang="en-US" sz="2100" dirty="0" smtClean="0"/>
                  <a:t> 67, …) predict this case to be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critical</a:t>
                </a:r>
                <a:r>
                  <a:rPr lang="en-US" sz="21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2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Height function for q=3, d=2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15299" r="3523" b="9925"/>
          <a:stretch/>
        </p:blipFill>
        <p:spPr>
          <a:xfrm>
            <a:off x="228600" y="990600"/>
            <a:ext cx="8610600" cy="45941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486400"/>
            <a:ext cx="8229600" cy="1089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Height function with boundary values fixed to zero on even vertices.</a:t>
            </a:r>
            <a:br>
              <a:rPr lang="en-US" sz="2000" dirty="0" smtClean="0"/>
            </a:br>
            <a:r>
              <a:rPr lang="en-US" sz="2000" dirty="0" smtClean="0"/>
              <a:t>Non-trivial level </a:t>
            </a:r>
            <a:r>
              <a:rPr lang="en-US" sz="2000" dirty="0"/>
              <a:t>sets </a:t>
            </a:r>
            <a:r>
              <a:rPr lang="en-US" sz="2000" dirty="0" smtClean="0"/>
              <a:t>separating heights 0 and 1 are highlighted (black lines).</a:t>
            </a:r>
            <a:br>
              <a:rPr lang="en-US" sz="2000" dirty="0" smtClean="0"/>
            </a:br>
            <a:r>
              <a:rPr lang="en-US" sz="2000" dirty="0" smtClean="0"/>
              <a:t>Conformal invariance conjectured</a:t>
            </a:r>
            <a:r>
              <a:rPr lang="en-US" sz="2000" dirty="0"/>
              <a:t>:</a:t>
            </a:r>
            <a:r>
              <a:rPr lang="en-US" sz="2000" dirty="0" smtClean="0"/>
              <a:t> Gaussian free field scaling limit with level lines scaling to CLE(4).</a:t>
            </a:r>
          </a:p>
        </p:txBody>
      </p:sp>
    </p:spTree>
    <p:extLst>
      <p:ext uri="{BB962C8B-B14F-4D97-AF65-F5344CB8AC3E}">
        <p14:creationId xmlns:p14="http://schemas.microsoft.com/office/powerpoint/2010/main" val="2289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Delocalization for 2D height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1900" dirty="0" smtClean="0"/>
                  <a:t>What does the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decay of correlation problem </a:t>
                </a:r>
                <a:r>
                  <a:rPr lang="en-US" sz="1900" dirty="0" smtClean="0"/>
                  <a:t>for proper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1900" dirty="0" smtClean="0"/>
                  <a:t>-coloring translate to for the discrete Lipschitz function?</a:t>
                </a:r>
              </a:p>
              <a:p>
                <a:r>
                  <a:rPr lang="en-US" sz="1900" dirty="0" smtClean="0"/>
                  <a:t>One possibility: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en-US" sz="1900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900" dirty="0" smtClean="0"/>
                  <a:t> be a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graph</a:t>
                </a:r>
                <a:r>
                  <a:rPr lang="en-US" sz="1900" dirty="0" smtClean="0"/>
                  <a:t> ball of radius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900" dirty="0" smtClean="0"/>
                  <a:t> around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19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900" dirty="0" smtClean="0"/>
                  <a:t>.</a:t>
                </a:r>
                <a:br>
                  <a:rPr lang="en-US" sz="1900" dirty="0" smtClean="0"/>
                </a:br>
                <a:r>
                  <a:rPr lang="en-US" sz="1900" dirty="0" smtClean="0"/>
                  <a:t>Sample discrete Lipschitz function 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  <m:r>
                          <a:rPr lang="en-US" sz="1900" i="1" dirty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900" dirty="0" smtClean="0"/>
                  <a:t> with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zero boundary values</a:t>
                </a:r>
                <a:r>
                  <a:rPr lang="en-US" sz="1900" dirty="0" smtClean="0"/>
                  <a:t>.</a:t>
                </a:r>
                <a:br>
                  <a:rPr lang="en-US" sz="1900" dirty="0" smtClean="0"/>
                </a:br>
                <a:r>
                  <a:rPr lang="en-US" sz="1900" dirty="0" smtClean="0"/>
                  <a:t>By symmetry,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𝔼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19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900" dirty="0" smtClean="0"/>
                  <a:t>.</a:t>
                </a:r>
                <a:br>
                  <a:rPr lang="en-US" sz="1900" dirty="0" smtClean="0"/>
                </a:br>
                <a:r>
                  <a:rPr lang="en-US" sz="1900" dirty="0" smtClean="0"/>
                  <a:t>Does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variance</a:t>
                </a:r>
                <a:r>
                  <a:rPr lang="en-US" sz="1900" dirty="0" smtClean="0"/>
                  <a:t> of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900" dirty="0" smtClean="0"/>
                  <a:t> increase to infinity or stays bounded with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1900" dirty="0" smtClean="0"/>
                  <a:t>?</a:t>
                </a:r>
              </a:p>
              <a:p>
                <a:r>
                  <a:rPr lang="en-US" sz="1900" dirty="0" smtClean="0">
                    <a:solidFill>
                      <a:srgbClr val="0070C0"/>
                    </a:solidFill>
                  </a:rPr>
                  <a:t>Theorem</a:t>
                </a:r>
                <a:r>
                  <a:rPr lang="en-US" sz="1900" dirty="0" smtClean="0"/>
                  <a:t> (</a:t>
                </a:r>
                <a:r>
                  <a:rPr lang="en-US" sz="1900" dirty="0" err="1" smtClean="0"/>
                  <a:t>Chandgotia</a:t>
                </a:r>
                <a:r>
                  <a:rPr lang="en-US" sz="1900" dirty="0" smtClean="0"/>
                  <a:t>-</a:t>
                </a:r>
                <a:r>
                  <a:rPr lang="en-US" sz="1900" dirty="0" err="1" smtClean="0"/>
                  <a:t>Peled</a:t>
                </a:r>
                <a:r>
                  <a:rPr lang="en-US" sz="1900" dirty="0" smtClean="0"/>
                  <a:t>-Sheffield-</a:t>
                </a:r>
                <a:r>
                  <a:rPr lang="en-US" sz="1900" dirty="0" err="1" smtClean="0"/>
                  <a:t>Tassy</a:t>
                </a:r>
                <a:r>
                  <a:rPr lang="en-US" sz="1900" dirty="0" smtClean="0"/>
                  <a:t> 18): Variance increases to infinity (delocalization).</a:t>
                </a:r>
              </a:p>
              <a:p>
                <a:r>
                  <a:rPr lang="en-US" sz="1900" dirty="0" smtClean="0"/>
                  <a:t>Analysis goes by defining the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height function on 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900" dirty="0" smtClean="0"/>
                  <a:t>:</a:t>
                </a:r>
                <a:br>
                  <a:rPr lang="en-US" sz="1900" dirty="0" smtClean="0"/>
                </a:br>
                <a:r>
                  <a:rPr lang="en-US" sz="1900" dirty="0" smtClean="0"/>
                  <a:t>If variance stays bounded, the distribution of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900" dirty="0" smtClean="0"/>
                  <a:t> converges as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𝐿</m:t>
                    </m:r>
                    <m:r>
                      <a:rPr lang="en-US" sz="1900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US" sz="1900" dirty="0" smtClean="0"/>
                  <a:t>. Resulting probability measure is invariant to translations by vectors with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even sum of coordinates</a:t>
                </a:r>
                <a:r>
                  <a:rPr lang="en-US" sz="1900" dirty="0" smtClean="0"/>
                  <a:t>.</a:t>
                </a:r>
              </a:p>
              <a:p>
                <a:r>
                  <a:rPr lang="en-US" sz="1900" dirty="0" smtClean="0"/>
                  <a:t>“Soft tools”: Rely on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ergodicity</a:t>
                </a:r>
                <a:r>
                  <a:rPr lang="en-US" sz="1900" dirty="0" smtClean="0"/>
                  <a:t>,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percolation arguments for level sets </a:t>
                </a:r>
                <a:r>
                  <a:rPr lang="en-US" sz="1900" dirty="0" smtClean="0"/>
                  <a:t>and a technique called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cluster swapping </a:t>
                </a:r>
                <a:r>
                  <a:rPr lang="en-US" sz="1900" dirty="0" smtClean="0"/>
                  <a:t>(Sheffield 05). Reach eventual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contradiction</a:t>
                </a:r>
                <a:r>
                  <a:rPr lang="en-US" sz="1900" dirty="0" smtClean="0"/>
                  <a:t> with the fact that the </a:t>
                </a:r>
                <a:r>
                  <a:rPr lang="en-US" sz="1900" dirty="0">
                    <a:solidFill>
                      <a:srgbClr val="0070C0"/>
                    </a:solidFill>
                  </a:rPr>
                  <a:t>parity of the heights is fixed 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on even/odd </a:t>
                </a:r>
                <a:r>
                  <a:rPr lang="en-US" sz="1900" dirty="0" err="1" smtClean="0">
                    <a:solidFill>
                      <a:srgbClr val="0070C0"/>
                    </a:solidFill>
                  </a:rPr>
                  <a:t>sublattices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.</a:t>
                </a: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029200"/>
              </a:xfrm>
              <a:blipFill>
                <a:blip r:embed="rId2"/>
                <a:stretch>
                  <a:fillRect l="-519" t="-60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653EBAD-0DEC-4A42-8EAE-CEF9B3D9D7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We have seen that the model is ordered when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=2</m:t>
                    </m:r>
                    <m:r>
                      <a:rPr lang="en-US" sz="21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100" dirty="0" smtClean="0"/>
                  <a:t>disordered when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≥4</m:t>
                    </m:r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100" dirty="0" smtClean="0"/>
                  <a:t> and conjecturally critical when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=2, 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2100" dirty="0" smtClean="0"/>
                  <a:t>Remaining regime is the case when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 smtClean="0">
                    <a:solidFill>
                      <a:srgbClr val="0070C0"/>
                    </a:solidFill>
                  </a:rPr>
                  <a:t> is small compared with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100" dirty="0" smtClean="0"/>
                  <a:t>.</a:t>
                </a:r>
                <a:endParaRPr lang="en-US" sz="2100" dirty="0"/>
              </a:p>
              <a:p>
                <a:pPr>
                  <a:spcAft>
                    <a:spcPts val="1000"/>
                  </a:spcAft>
                </a:pPr>
                <a:r>
                  <a:rPr lang="en-US" sz="2100" dirty="0" smtClean="0">
                    <a:solidFill>
                      <a:srgbClr val="0070C0"/>
                    </a:solidFill>
                  </a:rPr>
                  <a:t>Berker-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Kadanoff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(</a:t>
                </a:r>
                <a:r>
                  <a:rPr lang="en-US" sz="2100" dirty="0" smtClean="0"/>
                  <a:t>80) suggested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critical behavior </a:t>
                </a:r>
                <a:r>
                  <a:rPr lang="en-US" sz="2100" dirty="0"/>
                  <a:t>for fixed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100" dirty="0"/>
                  <a:t> in high </a:t>
                </a:r>
                <a:r>
                  <a:rPr lang="en-US" sz="2100" dirty="0" smtClean="0"/>
                  <a:t>dimensions, based on a simple renormalization consideration.</a:t>
                </a:r>
                <a:endParaRPr lang="en-US" sz="2100" dirty="0"/>
              </a:p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Challenged by numerical simulations and non-rigorous arguments of 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Banavar-Grest-Jasnow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 (80) </a:t>
                </a:r>
                <a:r>
                  <a:rPr lang="en-US" sz="2100" dirty="0" smtClean="0"/>
                  <a:t>who </a:t>
                </a:r>
                <a:r>
                  <a:rPr lang="en-US" sz="2100" dirty="0"/>
                  <a:t>predicted a </a:t>
                </a:r>
                <a:r>
                  <a:rPr lang="en-US" sz="2100" dirty="0">
                    <a:solidFill>
                      <a:srgbClr val="0070C0"/>
                    </a:solidFill>
                  </a:rPr>
                  <a:t>Broken-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Sublattice</a:t>
                </a:r>
                <a:r>
                  <a:rPr lang="en-US" sz="2100" dirty="0">
                    <a:solidFill>
                      <a:srgbClr val="0070C0"/>
                    </a:solidFill>
                  </a:rPr>
                  <a:t>-Symmetry (BSS)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order </a:t>
                </a:r>
                <a:r>
                  <a:rPr lang="en-US" sz="21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=3,4</m:t>
                    </m:r>
                  </m:oMath>
                </a14:m>
                <a:r>
                  <a:rPr lang="en-US" sz="21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100" dirty="0" smtClean="0"/>
                  <a:t>.</a:t>
                </a:r>
                <a:br>
                  <a:rPr lang="en-US" sz="2100" dirty="0" smtClean="0"/>
                </a:br>
                <a:r>
                  <a:rPr lang="en-US" sz="2100" dirty="0" smtClean="0">
                    <a:solidFill>
                      <a:srgbClr val="0070C0"/>
                    </a:solidFill>
                  </a:rPr>
                  <a:t>Kotecký (85) </a:t>
                </a:r>
                <a:r>
                  <a:rPr lang="en-US" sz="2100" dirty="0" smtClean="0"/>
                  <a:t>also predicted BSS ordering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100" dirty="0" smtClean="0"/>
                  <a:t> in high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100" dirty="0" smtClean="0"/>
                  <a:t> by analyzing the model on a decorated lattice (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Kotecký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 conjecture</a:t>
                </a:r>
                <a:r>
                  <a:rPr lang="en-US" sz="21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100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100" dirty="0" smtClean="0"/>
                  <a:t>Studied further by </a:t>
                </a:r>
                <a:r>
                  <a:rPr lang="en-US" sz="2100" dirty="0" err="1"/>
                  <a:t>Engbers</a:t>
                </a:r>
                <a:r>
                  <a:rPr lang="en-US" sz="2100" dirty="0"/>
                  <a:t>, </a:t>
                </a:r>
                <a:r>
                  <a:rPr lang="en-US" sz="2100" dirty="0" err="1"/>
                  <a:t>Feldheim</a:t>
                </a:r>
                <a:r>
                  <a:rPr lang="en-US" sz="2100" dirty="0" smtClean="0"/>
                  <a:t>, Galvin, Kahn, P., Randall, </a:t>
                </a:r>
                <a:r>
                  <a:rPr lang="en-US" sz="2100" dirty="0"/>
                  <a:t>Salas, </a:t>
                </a:r>
                <a:r>
                  <a:rPr lang="en-US" sz="2100" dirty="0" err="1"/>
                  <a:t>Sokal</a:t>
                </a:r>
                <a:r>
                  <a:rPr lang="en-US" sz="2100" dirty="0"/>
                  <a:t>, </a:t>
                </a:r>
                <a:r>
                  <a:rPr lang="en-US" sz="2100" dirty="0" smtClean="0"/>
                  <a:t>Sorkin, </a:t>
                </a:r>
                <a:r>
                  <a:rPr lang="en-US" sz="2100" dirty="0" err="1" smtClean="0"/>
                  <a:t>Spinka</a:t>
                </a:r>
                <a:r>
                  <a:rPr lang="en-US" sz="2100" dirty="0" smtClean="0"/>
                  <a:t>, Swar</a:t>
                </a:r>
                <a:r>
                  <a:rPr lang="en-US" sz="2100" dirty="0"/>
                  <a:t>t</a:t>
                </a:r>
                <a:r>
                  <a:rPr lang="en-US" sz="2100" dirty="0" smtClean="0"/>
                  <a:t> and others.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3"/>
                <a:stretch>
                  <a:fillRect l="-667" t="-809" r="-1037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53EBAD-0DEC-4A42-8EAE-CEF9B3D9D7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20906</TotalTime>
  <Words>594</Words>
  <Application>Microsoft Office PowerPoint</Application>
  <PresentationFormat>On-screen Show (4:3)</PresentationFormat>
  <Paragraphs>122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The proper way to color a grid</vt:lpstr>
      <vt:lpstr>Proper colorings</vt:lpstr>
      <vt:lpstr>Motivation</vt:lpstr>
      <vt:lpstr>What are we looking for?</vt:lpstr>
      <vt:lpstr>Large number of colors</vt:lpstr>
      <vt:lpstr>Small number of colors: q=3</vt:lpstr>
      <vt:lpstr>Height function for q=3, d=2</vt:lpstr>
      <vt:lpstr>Delocalization for 2D height function</vt:lpstr>
      <vt:lpstr>Small q and high d</vt:lpstr>
      <vt:lpstr>Ordering - rigorous result</vt:lpstr>
      <vt:lpstr>Remarks</vt:lpstr>
      <vt:lpstr>Ideas of proof for proper colorings</vt:lpstr>
      <vt:lpstr>Ordered regions and domain walls</vt:lpstr>
      <vt:lpstr>Classification to ordered/disordered regions</vt:lpstr>
      <vt:lpstr>Odd cutsets</vt:lpstr>
      <vt:lpstr>Regions of low entropy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power-law upper bound on the correlations in the two-dimensional random-field Ising model</dc:title>
  <dc:creator>User</dc:creator>
  <cp:lastModifiedBy>Ron Peled</cp:lastModifiedBy>
  <cp:revision>398</cp:revision>
  <dcterms:created xsi:type="dcterms:W3CDTF">2018-05-02T19:24:02Z</dcterms:created>
  <dcterms:modified xsi:type="dcterms:W3CDTF">2019-07-14T11:12:09Z</dcterms:modified>
</cp:coreProperties>
</file>